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1" r:id="rId3"/>
    <p:sldId id="268" r:id="rId4"/>
    <p:sldId id="257" r:id="rId5"/>
    <p:sldId id="263" r:id="rId6"/>
    <p:sldId id="258" r:id="rId7"/>
    <p:sldId id="264" r:id="rId8"/>
    <p:sldId id="265" r:id="rId9"/>
    <p:sldId id="270" r:id="rId10"/>
    <p:sldId id="260" r:id="rId11"/>
    <p:sldId id="271" r:id="rId12"/>
    <p:sldId id="274" r:id="rId13"/>
    <p:sldId id="272" r:id="rId14"/>
    <p:sldId id="275" r:id="rId15"/>
    <p:sldId id="278" r:id="rId16"/>
    <p:sldId id="279" r:id="rId17"/>
    <p:sldId id="280" r:id="rId18"/>
    <p:sldId id="289" r:id="rId19"/>
    <p:sldId id="281" r:id="rId20"/>
    <p:sldId id="290" r:id="rId21"/>
    <p:sldId id="291" r:id="rId22"/>
    <p:sldId id="292" r:id="rId23"/>
    <p:sldId id="293" r:id="rId24"/>
    <p:sldId id="28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7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5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8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1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07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08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4634630"/>
            <a:ext cx="3231715" cy="222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00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4634630"/>
            <a:ext cx="3231715" cy="222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11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stazione sezion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4634630"/>
            <a:ext cx="3231715" cy="222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0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4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2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48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4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E6EB1-EAAF-4FF0-B7DE-398E98209A92}" type="datetimeFigureOut">
              <a:rPr lang="it-IT" smtClean="0"/>
              <a:t>15/06/2013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DB4B-0ECB-462E-A596-A4A5502F50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40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2" r:id="rId5"/>
    <p:sldLayoutId id="2147483663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4536637" y="764704"/>
            <a:ext cx="3419739" cy="4992921"/>
          </a:xfrm>
        </p:spPr>
        <p:txBody>
          <a:bodyPr anchor="t" anchorCtr="0">
            <a:noAutofit/>
            <a:scene3d>
              <a:camera prst="orthographicFront"/>
              <a:lightRig rig="threePt" dir="t"/>
            </a:scene3d>
            <a:sp3d extrusionH="57150" contourW="12700">
              <a:bevelT w="63500" h="63500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l"/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  <a:t>tra</a:t>
            </a:r>
            <a:r>
              <a:rPr lang="it-IT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  <a:t> </a:t>
            </a:r>
            <a:br>
              <a:rPr lang="it-IT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</a:br>
            <a:r>
              <a:rPr lang="it-IT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  <a:t>Passato</a:t>
            </a:r>
            <a:br>
              <a:rPr lang="it-IT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</a:br>
            <a:r>
              <a:rPr lang="it-IT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  <a:t>Presente </a:t>
            </a:r>
            <a:br>
              <a:rPr lang="it-IT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</a:br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  <a:t>e</a:t>
            </a:r>
            <a:r>
              <a:rPr lang="it-IT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  <a:t/>
            </a:r>
            <a:br>
              <a:rPr lang="it-IT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</a:br>
            <a:r>
              <a:rPr lang="it-IT" sz="6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Roskrift Clean" pitchFamily="2" charset="0"/>
              </a:rPr>
              <a:t>Futuro</a:t>
            </a:r>
            <a:endParaRPr lang="it-IT" sz="6000" dirty="0">
              <a:solidFill>
                <a:schemeClr val="accent6">
                  <a:lumMod val="50000"/>
                </a:schemeClr>
              </a:solidFill>
              <a:effectLst>
                <a:outerShdw blurRad="88900" dist="215900" dir="2700000" algn="tl" rotWithShape="0">
                  <a:schemeClr val="accent2">
                    <a:lumMod val="50000"/>
                    <a:alpha val="36000"/>
                  </a:schemeClr>
                </a:outerShdw>
              </a:effectLst>
              <a:latin typeface="Roskrift Clean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332656"/>
            <a:ext cx="3709053" cy="1944216"/>
          </a:xfrm>
          <a:prstGeom prst="rect">
            <a:avLst/>
          </a:prstGeom>
        </p:spPr>
        <p:txBody>
          <a:bodyPr wrap="square">
            <a:noAutofit/>
            <a:scene3d>
              <a:camera prst="orthographicFront"/>
              <a:lightRig rig="threePt" dir="t">
                <a:rot lat="0" lon="0" rev="2400000"/>
              </a:lightRig>
            </a:scene3d>
            <a:sp3d extrusionH="57150" contourW="12700">
              <a:bevelT w="63500" h="63500" prst="coolSlan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r>
              <a:rPr lang="it-IT" sz="13800" dirty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Classic Mosaic" pitchFamily="2" charset="0"/>
              </a:rPr>
              <a:t>DIO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Classic Mosaic" pitchFamily="2" charset="0"/>
              </a:rPr>
              <a:t> </a:t>
            </a:r>
            <a:r>
              <a:rPr lang="it-IT" sz="1400" dirty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Classic Mosaic" pitchFamily="2" charset="0"/>
              </a:rPr>
              <a:t/>
            </a:r>
            <a:br>
              <a:rPr lang="it-IT" sz="1400" dirty="0">
                <a:solidFill>
                  <a:schemeClr val="accent6">
                    <a:lumMod val="50000"/>
                  </a:schemeClr>
                </a:solidFill>
                <a:effectLst>
                  <a:outerShdw blurRad="88900" dist="215900" dir="2700000" algn="tl" rotWithShape="0">
                    <a:schemeClr val="accent2">
                      <a:lumMod val="50000"/>
                      <a:alpha val="36000"/>
                    </a:schemeClr>
                  </a:outerShdw>
                </a:effectLst>
                <a:latin typeface="Classic Mosaic" pitchFamily="2" charset="0"/>
              </a:rPr>
            </a:br>
            <a:endParaRPr lang="it-IT" dirty="0">
              <a:solidFill>
                <a:schemeClr val="accent6">
                  <a:lumMod val="50000"/>
                </a:schemeClr>
              </a:solidFill>
              <a:latin typeface="Classic Mosa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7083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Io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sono</a:t>
            </a:r>
            <a:r>
              <a:rPr lang="it-IT" sz="2400" dirty="0"/>
              <a:t>, </a:t>
            </a:r>
            <a:r>
              <a:rPr lang="it-IT" sz="2400" dirty="0" smtClean="0"/>
              <a:t>ovvero Colui </a:t>
            </a:r>
            <a:r>
              <a:rPr lang="it-IT" sz="2400" dirty="0"/>
              <a:t>che esiste, che </a:t>
            </a: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«è»</a:t>
            </a:r>
            <a:r>
              <a:rPr lang="it-IT" sz="2400" dirty="0" smtClean="0"/>
              <a:t>. </a:t>
            </a:r>
          </a:p>
          <a:p>
            <a:r>
              <a:rPr lang="it-IT" sz="2400" dirty="0" smtClean="0"/>
              <a:t>Questa è la rivelazione fatta a Mosè dal roveto ardente.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287083" y="1091645"/>
            <a:ext cx="8640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Nei linguaggi sulla </a:t>
            </a:r>
            <a:r>
              <a:rPr lang="it-IT" sz="2400" dirty="0"/>
              <a:t>terra non abbiamo un </a:t>
            </a:r>
            <a:r>
              <a:rPr lang="it-IT" sz="2400" dirty="0" smtClean="0"/>
              <a:t>modo per esprimere compiutamente </a:t>
            </a:r>
            <a:r>
              <a:rPr lang="it-IT" sz="2400" dirty="0"/>
              <a:t>questo presente continuo </a:t>
            </a:r>
            <a:r>
              <a:rPr lang="it-IT" sz="2400" dirty="0" smtClean="0"/>
              <a:t>nell’eternità. 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3635895" y="2276872"/>
            <a:ext cx="52916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Dio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disse a Mosè: «Io sono colui che sono!». E aggiunse: «Così dirai agli Israeliti: «Io-Sono mi ha mandato a voi»».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Dio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disse ancora a Mosè: «Dirai agli Israeliti: «Il Signore, Dio dei vostri padri, Dio di Abramo, Dio di Isacco, Dio di Giacobbe, mi ha mandato a voi». Questo è il mio nome per sempre; questo è il titolo con cui sarò ricordato di generazione in generazione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it-IT" sz="2400" dirty="0"/>
              <a:t> </a:t>
            </a:r>
            <a:r>
              <a:rPr lang="it-IT" dirty="0" smtClean="0"/>
              <a:t>[Esodo 3,14-15]</a:t>
            </a:r>
            <a:endParaRPr lang="it-IT" sz="2400" dirty="0"/>
          </a:p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</a:br>
            <a:endParaRPr lang="it-IT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8" y="2420888"/>
            <a:ext cx="2959817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6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372" y="437763"/>
            <a:ext cx="8443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P</a:t>
            </a:r>
            <a:r>
              <a:rPr lang="it-IT" sz="2400" dirty="0" smtClean="0"/>
              <a:t>assato</a:t>
            </a:r>
            <a:r>
              <a:rPr lang="it-IT" sz="2400" dirty="0"/>
              <a:t>, presente e futuro sono in un perfetto insieme davanti a Dio.  </a:t>
            </a:r>
            <a:r>
              <a:rPr lang="it-IT" sz="2400" dirty="0" smtClean="0"/>
              <a:t>Dal </a:t>
            </a:r>
            <a:r>
              <a:rPr lang="it-IT" sz="2400" dirty="0"/>
              <a:t>primo uomo fino all’ultimo, dal primo secondo della creazione fino </a:t>
            </a:r>
            <a:r>
              <a:rPr lang="it-IT" sz="2400" dirty="0" smtClean="0"/>
              <a:t>alla fine </a:t>
            </a:r>
            <a:r>
              <a:rPr lang="it-IT" sz="2400" dirty="0"/>
              <a:t>dei tempi, tutto perfettamente </a:t>
            </a:r>
            <a:r>
              <a:rPr lang="it-IT" sz="2400" dirty="0" smtClean="0"/>
              <a:t>co-presente </a:t>
            </a:r>
            <a:r>
              <a:rPr lang="it-IT" sz="2400" dirty="0"/>
              <a:t>davanti a </a:t>
            </a:r>
            <a:r>
              <a:rPr lang="it-IT" sz="2400" dirty="0" smtClean="0"/>
              <a:t>Lui.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305373" y="2440409"/>
            <a:ext cx="79390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Io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sono l'Alfa e l'</a:t>
            </a:r>
            <a:r>
              <a:rPr lang="it-IT" sz="2400" i="1" dirty="0" err="1">
                <a:solidFill>
                  <a:schemeClr val="accent6">
                    <a:lumMod val="50000"/>
                  </a:schemeClr>
                </a:solidFill>
              </a:rPr>
              <a:t>Omèga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, il Primo e l'Ultimo, il Principio e la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Fine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smtClean="0"/>
              <a:t>[</a:t>
            </a:r>
            <a:r>
              <a:rPr lang="it-IT" dirty="0" err="1" smtClean="0"/>
              <a:t>Ap</a:t>
            </a:r>
            <a:r>
              <a:rPr lang="it-IT" dirty="0" smtClean="0"/>
              <a:t> 22,13]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05372" y="3429000"/>
            <a:ext cx="4464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Chi ha operato e realizzato questo,</a:t>
            </a:r>
            <a:b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chiamando le generazioni fin dal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principio? Io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, il Signore, sono il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primo 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io stesso sono con gli ultimi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it-IT" dirty="0" smtClean="0"/>
              <a:t>[</a:t>
            </a:r>
            <a:r>
              <a:rPr lang="it-IT" dirty="0" err="1" smtClean="0"/>
              <a:t>Is</a:t>
            </a:r>
            <a:r>
              <a:rPr lang="it-IT" dirty="0" smtClean="0"/>
              <a:t> 41,4]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71" l="833" r="9666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25" y="3356992"/>
            <a:ext cx="4122173" cy="2596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In Gesù l'Assoluto ed il </a:t>
            </a:r>
            <a:r>
              <a:rPr lang="it-IT" sz="2400" dirty="0" smtClean="0"/>
              <a:t>finito, l’Eterno e il temporaneo, l’Infinito e il contingente </a:t>
            </a:r>
            <a:r>
              <a:rPr lang="it-IT" sz="2400" dirty="0"/>
              <a:t>sono riuniti nella stessa persona in </a:t>
            </a:r>
            <a:r>
              <a:rPr lang="it-IT" sz="2400" dirty="0" smtClean="0"/>
              <a:t>modo indissolubile</a:t>
            </a:r>
            <a:r>
              <a:rPr lang="it-IT" sz="2400" dirty="0"/>
              <a:t>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73340" y="1703603"/>
            <a:ext cx="7019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Disse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allora Gesù: «Quando avrete innalzato il Figlio dell'uomo, allora conoscerete che Io Sono e che non faccio nulla da me stesso, ma parlo come il Padre mi ha insegnato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smtClean="0"/>
              <a:t>[</a:t>
            </a:r>
            <a:r>
              <a:rPr lang="it-IT" dirty="0" err="1" smtClean="0"/>
              <a:t>Gv</a:t>
            </a:r>
            <a:r>
              <a:rPr lang="it-IT" dirty="0" smtClean="0"/>
              <a:t> 8,28]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873340" y="3475166"/>
            <a:ext cx="7019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Tutte le cose sono state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create per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mezzo di lui e in vista di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lui. Egli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è prima di tutte le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cose 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tutte in lui sussistono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it-IT" dirty="0" smtClean="0"/>
              <a:t>[Col 1,16-17]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8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0466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Se Dio non ha tempo, l’uomo è nel tempo e la sua esperienza è fatta di tempo: presente, passato e futuro.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1907704" y="1988840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L’uomo è talmente immerso nel tempo, come lo è nell’aria, da non distinguerlo e non comprendere</a:t>
            </a:r>
          </a:p>
          <a:p>
            <a:r>
              <a:rPr lang="it-IT" sz="2400" dirty="0" smtClean="0"/>
              <a:t>come </a:t>
            </a:r>
            <a:r>
              <a:rPr lang="it-IT" sz="2400" dirty="0"/>
              <a:t>il tempo sia l’occasione </a:t>
            </a:r>
            <a:r>
              <a:rPr lang="it-IT" sz="2400" dirty="0" smtClean="0"/>
              <a:t>data </a:t>
            </a:r>
            <a:r>
              <a:rPr lang="it-IT" sz="2400" dirty="0"/>
              <a:t>da Dio per</a:t>
            </a:r>
          </a:p>
          <a:p>
            <a:r>
              <a:rPr lang="it-IT" sz="2400" dirty="0"/>
              <a:t>l’incontro con Lui. </a:t>
            </a:r>
            <a:endParaRPr lang="it-IT" sz="2400" dirty="0" smtClean="0"/>
          </a:p>
          <a:p>
            <a:r>
              <a:rPr lang="it-IT" sz="2400" dirty="0" smtClean="0"/>
              <a:t>Noi </a:t>
            </a:r>
            <a:r>
              <a:rPr lang="it-IT" sz="2400" dirty="0"/>
              <a:t>infatti non incontriamo Dio nello spazio. Non c’è un luogo che Dio </a:t>
            </a:r>
            <a:r>
              <a:rPr lang="it-IT" sz="2400" dirty="0" smtClean="0"/>
              <a:t>ha scelto per incontrarci</a:t>
            </a:r>
            <a:r>
              <a:rPr lang="it-IT" sz="2400" dirty="0"/>
              <a:t>.</a:t>
            </a:r>
          </a:p>
          <a:p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Dio si incontra nel tempo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3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1" y="404664"/>
            <a:ext cx="8629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Dio, che ha creato il tempo per l’uomo, ha fatto irruzione in quel tempo per incontrare l’uomo che, </a:t>
            </a:r>
            <a:r>
              <a:rPr lang="it-IT" sz="2400" dirty="0"/>
              <a:t>solo aprendosi al dialogo col suo Creatore, può comprendere se stesso e soddisfare le sue più profonde aspirazioni.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251521" y="2254852"/>
            <a:ext cx="51728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Egli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creò da uno solo tutte le nazioni degli uomini, perché abitassero su tutta la faccia della terra. Per essi ha stabilito l'ordine dei tempi e i confini del loro spazio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perché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cerchino Dio, se mai, tastando qua e là come ciechi, arrivino a trovarlo, benché non sia lontano da ciascuno di noi.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lui infatti viviamo, ci muoviamo ed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esistiamo. </a:t>
            </a:r>
            <a:r>
              <a:rPr lang="it-IT" dirty="0" smtClean="0"/>
              <a:t>[At 17, 26-28]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948" y="2254852"/>
            <a:ext cx="3328806" cy="364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6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497" y="260648"/>
            <a:ext cx="8694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Dio incontra e parla all’uomo. </a:t>
            </a:r>
          </a:p>
          <a:p>
            <a:r>
              <a:rPr lang="it-IT" sz="2400" dirty="0" smtClean="0"/>
              <a:t>Ma quando parla e come ascoltare la sua parola? </a:t>
            </a:r>
          </a:p>
          <a:p>
            <a:r>
              <a:rPr lang="it-IT" sz="2400" i="1" dirty="0" smtClean="0"/>
              <a:t>Dio non parla nei segni della potenza del mondo. Dio parla laddove la tua intelligenza e il tuo cuore non gli danno appuntamento </a:t>
            </a:r>
            <a:r>
              <a:rPr lang="it-IT" dirty="0" smtClean="0"/>
              <a:t>(B. Forte)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987824" y="3861048"/>
            <a:ext cx="5957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Dio, che molte volte e in diversi modi nei tempi antichi aveva parlato ai padri per mezzo dei profeti,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ultimamente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, in questi giorni, ha parlato a noi per mezzo del Figlio, che ha stabilito erede di tutte le cose e mediante il quale ha fatto anche il mondo. </a:t>
            </a:r>
            <a:r>
              <a:rPr lang="it-IT" dirty="0" smtClean="0"/>
              <a:t>[</a:t>
            </a:r>
            <a:r>
              <a:rPr lang="it-IT" dirty="0" err="1" smtClean="0"/>
              <a:t>Eb</a:t>
            </a:r>
            <a:r>
              <a:rPr lang="it-IT" dirty="0" smtClean="0"/>
              <a:t> 1,1-2]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987824" y="2204864"/>
            <a:ext cx="5976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«Il Signore disse ad Abramo: vattene dalla tua terra, dalla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tua parentela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e dalla casa di tuo padre verso la terra che io ti mostrerò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it-IT" dirty="0" smtClean="0"/>
              <a:t>[</a:t>
            </a:r>
            <a:r>
              <a:rPr lang="it-IT" dirty="0" err="1"/>
              <a:t>Gen</a:t>
            </a:r>
            <a:r>
              <a:rPr lang="it-IT" dirty="0"/>
              <a:t> 12,1]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67406"/>
            <a:ext cx="271568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Dio parla nel presente dell’uomo, è entrato nella sua storia, si è fatto compagno della sua strada.</a:t>
            </a:r>
            <a:endParaRPr lang="it-IT" sz="2400" dirty="0"/>
          </a:p>
        </p:txBody>
      </p:sp>
      <p:sp>
        <p:nvSpPr>
          <p:cNvPr id="2" name="Rettangolo 1"/>
          <p:cNvSpPr/>
          <p:nvPr/>
        </p:nvSpPr>
        <p:spPr>
          <a:xfrm>
            <a:off x="395536" y="1447689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E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il Verbo si fece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carne e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venne ad abitare in mezzo a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noi; e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noi abbiamo contemplato la sua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gloria, gloria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come del Figlio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unigenito che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viene dal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Padre, pieno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di grazia e di verità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it-IT" sz="2400" dirty="0" smtClean="0"/>
              <a:t> </a:t>
            </a:r>
            <a:r>
              <a:rPr lang="it-IT" dirty="0" smtClean="0"/>
              <a:t>[</a:t>
            </a:r>
            <a:r>
              <a:rPr lang="it-IT" dirty="0" err="1" smtClean="0"/>
              <a:t>Gv</a:t>
            </a:r>
            <a:r>
              <a:rPr lang="it-IT" dirty="0" smtClean="0"/>
              <a:t> 1,14]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95536" y="4269590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Mentre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conversavano e discutevano insieme, Gesù in persona si avvicinò e camminava con loro.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Ma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i loro occhi erano impediti a riconoscerlo. </a:t>
            </a:r>
            <a:r>
              <a:rPr lang="it-IT" dirty="0" smtClean="0"/>
              <a:t>[Lc 24, 15-16]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78577"/>
            <a:ext cx="3024336" cy="42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33265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C’è una sorta di sfasamento tra il tempo della Parola e quello dell’Ascolto. L’uomo distratto da tante parole scopre, rileggendo il passato, che Dio gli ha parlato.</a:t>
            </a:r>
            <a:r>
              <a:rPr lang="it-IT" sz="2400" dirty="0"/>
              <a:t> </a:t>
            </a:r>
            <a:endParaRPr lang="it-IT" sz="2400" dirty="0" smtClean="0"/>
          </a:p>
          <a:p>
            <a:r>
              <a:rPr lang="it-IT" sz="2400" dirty="0" smtClean="0"/>
              <a:t>Il passato è </a:t>
            </a:r>
            <a:r>
              <a:rPr lang="it-IT" sz="2400" dirty="0"/>
              <a:t>momento fondamentale di ogni presente e per ogni futuro, è </a:t>
            </a:r>
            <a:r>
              <a:rPr lang="it-IT" sz="2400" dirty="0" smtClean="0"/>
              <a:t>determinante la memoria per scoprire </a:t>
            </a:r>
            <a:r>
              <a:rPr lang="it-IT" sz="2400" dirty="0"/>
              <a:t>Dio </a:t>
            </a:r>
            <a:r>
              <a:rPr lang="it-IT" sz="2400" dirty="0" smtClean="0"/>
              <a:t>all’opera.</a:t>
            </a:r>
          </a:p>
        </p:txBody>
      </p:sp>
      <p:sp>
        <p:nvSpPr>
          <p:cNvPr id="2" name="Rettangolo 1"/>
          <p:cNvSpPr/>
          <p:nvPr/>
        </p:nvSpPr>
        <p:spPr>
          <a:xfrm>
            <a:off x="2699792" y="2420888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err="1" smtClean="0">
                <a:solidFill>
                  <a:schemeClr val="accent6">
                    <a:lumMod val="50000"/>
                  </a:schemeClr>
                </a:solidFill>
              </a:rPr>
              <a:t>Ricòrdati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di tutto il cammino che il Signore, tuo Dio, ti ha fatto percorrere in questi quarant'anni nel deserto, per umiliarti e metterti alla prova, per sapere quello che avevi nel cuore, se tu avresti osservato o no i suoi comandi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smtClean="0"/>
              <a:t>[Dt 8,2]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699792" y="4437112"/>
            <a:ext cx="62646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Non capite ancora e non comprendete? Avete il cuore indurito?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Avete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occhi e non vedete, avete orecchi e non udite? E non vi ricordate,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quando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ho spezzato i cinque pani per i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cinquemila … </a:t>
            </a:r>
            <a:r>
              <a:rPr lang="it-IT" dirty="0" smtClean="0"/>
              <a:t>[Mc 8,17-19]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289954"/>
            <a:ext cx="2122196" cy="41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Se Dio parla nel presente dell’uomo, ma non è percepito, … se l’uomo riesce ad ascoltarlo rileggendo il passato, … Dio parla al futuro </a:t>
            </a:r>
            <a:r>
              <a:rPr lang="it-IT" sz="2400" dirty="0"/>
              <a:t>grazie alla parola di benedizione e di </a:t>
            </a:r>
            <a:r>
              <a:rPr lang="it-IT" sz="2400" dirty="0" smtClean="0"/>
              <a:t>promessa.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5231932" y="3871091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Quando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verrà lui, lo Spirito della verità, vi guiderà a tutta la verità, perché non parlerà da se stesso, ma dirà tutto ciò che avrà udito e vi annuncerà le cose future. </a:t>
            </a:r>
            <a:r>
              <a:rPr lang="it-IT" dirty="0" smtClean="0"/>
              <a:t>[</a:t>
            </a:r>
            <a:r>
              <a:rPr lang="it-IT" dirty="0" err="1" smtClean="0"/>
              <a:t>Gv</a:t>
            </a:r>
            <a:r>
              <a:rPr lang="it-IT" dirty="0" smtClean="0"/>
              <a:t> 16,13]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907704" y="1656764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Farò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di te una grande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nazione 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ti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benedirò, renderò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grande il tuo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nome 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possa tu essere una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benedizione. Benedirò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coloro che ti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benediranno 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coloro che ti malediranno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maledirò, 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in te si diranno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benedette tutte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le famiglie della terra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». </a:t>
            </a:r>
            <a:r>
              <a:rPr lang="it-IT" dirty="0" smtClean="0"/>
              <a:t>[</a:t>
            </a:r>
            <a:r>
              <a:rPr lang="it-IT" dirty="0" err="1" smtClean="0"/>
              <a:t>Gen</a:t>
            </a:r>
            <a:r>
              <a:rPr lang="it-IT" dirty="0" smtClean="0"/>
              <a:t> 2,2-3]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57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45422" y="260648"/>
            <a:ext cx="856948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/>
              <a:t>I</a:t>
            </a:r>
            <a:r>
              <a:rPr lang="it-IT" sz="2400" dirty="0" smtClean="0"/>
              <a:t>eri </a:t>
            </a:r>
            <a:r>
              <a:rPr lang="it-IT" sz="2400" dirty="0"/>
              <a:t>come oggi, il passato non </a:t>
            </a:r>
            <a:r>
              <a:rPr lang="it-IT" sz="2400" dirty="0" smtClean="0"/>
              <a:t>è </a:t>
            </a:r>
            <a:r>
              <a:rPr lang="it-IT" sz="2400" dirty="0"/>
              <a:t>luogo dei rimorsi o </a:t>
            </a:r>
            <a:r>
              <a:rPr lang="it-IT" sz="2400" dirty="0" smtClean="0"/>
              <a:t>dei rimpianti </a:t>
            </a:r>
            <a:r>
              <a:rPr lang="it-IT" sz="2400" dirty="0"/>
              <a:t>ma della scoperta di </a:t>
            </a:r>
            <a:r>
              <a:rPr lang="it-IT" sz="2400" dirty="0" smtClean="0"/>
              <a:t>Dio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245422" y="3573016"/>
            <a:ext cx="475862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Ricordatevi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i fatti del tempo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antico, perché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io sono Dio, non ce n'è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altri. Sono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Dio, nulla è uguale a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me. Io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dal principio annuncio la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fine e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, molto prima, quanto non è stato ancora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compiuto; sono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colui che dice: «Il mio progetto resta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valido, io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compirò ogni mia volontà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!».</a:t>
            </a:r>
            <a:r>
              <a:rPr lang="it-IT" dirty="0" smtClean="0"/>
              <a:t> [</a:t>
            </a:r>
            <a:r>
              <a:rPr lang="it-IT" dirty="0" err="1" smtClean="0"/>
              <a:t>Is</a:t>
            </a:r>
            <a:r>
              <a:rPr lang="it-IT" dirty="0" smtClean="0"/>
              <a:t> 46,9-10]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45422" y="1196752"/>
            <a:ext cx="475862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Ma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bada a te e guardati bene dal dimenticare le cose che i tuoi occhi hanno visto, non ti sfuggano dal cuore per tutto il tempo della tua vita: le insegnerai anche ai tuoi figli e ai figli dei tuoi figli. </a:t>
            </a:r>
            <a:r>
              <a:rPr lang="it-IT" dirty="0" smtClean="0"/>
              <a:t>[</a:t>
            </a:r>
            <a:r>
              <a:rPr lang="it-IT" dirty="0" err="1" smtClean="0"/>
              <a:t>Dt</a:t>
            </a:r>
            <a:r>
              <a:rPr lang="it-IT" dirty="0" smtClean="0"/>
              <a:t> 4,9]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r="27775"/>
          <a:stretch/>
        </p:blipFill>
        <p:spPr>
          <a:xfrm>
            <a:off x="5031582" y="1341120"/>
            <a:ext cx="3632681" cy="4752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0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864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L’uomo comunica con un linguaggio suo proprio.</a:t>
            </a:r>
          </a:p>
          <a:p>
            <a:r>
              <a:rPr lang="it-IT" sz="2400" dirty="0" smtClean="0"/>
              <a:t>Ogni linguaggio ha una sua storia ed è frutto dell’esperienza umana legata ad una cultura, ad un territorio, ad una molteplicità di relazioni … tutte umane.</a:t>
            </a:r>
          </a:p>
          <a:p>
            <a:r>
              <a:rPr lang="it-IT" sz="2400" dirty="0" smtClean="0"/>
              <a:t>L’uomo </a:t>
            </a:r>
            <a:r>
              <a:rPr lang="it-IT" sz="2400" dirty="0"/>
              <a:t>ha dei limiti ed il linguaggio pure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400" dirty="0" smtClean="0"/>
              <a:t>Il grande limite è dato proprio dalla grandezza dell’uomo che è capace di comprendere, misurare e relativizzare - unico sulla terra - le dimensioni della sua realtà: </a:t>
            </a:r>
            <a:r>
              <a:rPr lang="it-IT" sz="2400" b="1" i="1" dirty="0" smtClean="0">
                <a:solidFill>
                  <a:schemeClr val="accent6">
                    <a:lumMod val="50000"/>
                  </a:schemeClr>
                </a:solidFill>
              </a:rPr>
              <a:t>lo spazio e il tempo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04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5422" y="260648"/>
            <a:ext cx="856948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 smtClean="0"/>
              <a:t>il </a:t>
            </a:r>
            <a:r>
              <a:rPr lang="it-IT" sz="2400" dirty="0"/>
              <a:t>presente </a:t>
            </a:r>
            <a:r>
              <a:rPr lang="it-IT" sz="2400" dirty="0" smtClean="0"/>
              <a:t>è il tempo della attenzione e della decisione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3059832" y="5301208"/>
            <a:ext cx="575862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Il Tempo è compiuto e il regno di Dio è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vicino; convertitevi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e credete al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Vangelo. </a:t>
            </a:r>
            <a:r>
              <a:rPr lang="it-IT" dirty="0"/>
              <a:t>[</a:t>
            </a:r>
            <a:r>
              <a:rPr lang="it-IT" i="1" dirty="0" smtClean="0"/>
              <a:t>Mc</a:t>
            </a:r>
            <a:r>
              <a:rPr lang="it-IT" dirty="0" smtClean="0"/>
              <a:t> 1,15]</a:t>
            </a:r>
            <a:r>
              <a:rPr lang="it-IT" i="1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59832" y="836712"/>
            <a:ext cx="5832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Fate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attenzione, vegliate, perché non sapete quando è il momento.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È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come un uomo, che è partito dopo aver lasciato la propria casa e dato il potere ai suoi servi, a ciascuno il suo compito, e ha ordinato al portiere di vegliare.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Vegliate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dunque: voi non sapete quando il padrone di casa ritornerà, se alla sera o a mezzanotte o al canto del gallo o al mattino;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fate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in modo che, giungendo all'improvviso, non vi trovi addormentati.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Quello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che dico a voi, lo dico a tutti: vegliate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! </a:t>
            </a:r>
            <a:r>
              <a:rPr lang="it-IT" dirty="0" smtClean="0"/>
              <a:t>[Mc 13,33-37]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603" y="980728"/>
            <a:ext cx="2618014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59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5422" y="260648"/>
            <a:ext cx="869474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400" dirty="0" smtClean="0"/>
              <a:t>il </a:t>
            </a:r>
            <a:r>
              <a:rPr lang="it-IT" sz="2400" dirty="0"/>
              <a:t>futuro </a:t>
            </a:r>
            <a:r>
              <a:rPr lang="it-IT" sz="2400" dirty="0" smtClean="0"/>
              <a:t>è oggetto della certezza-speranza: il nuovo che ci raggiunge.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245422" y="3143444"/>
            <a:ext cx="519067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Ecco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io creo nuovi cieli e nuova terra; non si ricorderà più il passato, non verrà più in mente, poiché si godrà e si gioirà sempre di quello che sto per creare, e farò di Gerusalemme una gioia, del suo popolo un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gaudio </a:t>
            </a:r>
            <a:r>
              <a:rPr lang="it-IT" dirty="0" smtClean="0"/>
              <a:t>[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/>
              <a:t>65, </a:t>
            </a:r>
            <a:r>
              <a:rPr lang="it-IT" dirty="0" smtClean="0"/>
              <a:t>17-18]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45422" y="1196752"/>
            <a:ext cx="51906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Io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conosco i progetti che ho fatto a vostro riguardo - oracolo del Signore -, progetti di pace e non di sventura, per concedervi un futuro pieno di speranza. </a:t>
            </a:r>
            <a:r>
              <a:rPr lang="it-IT" dirty="0" smtClean="0"/>
              <a:t>[Ger 29,11]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171" y="1199982"/>
            <a:ext cx="3360057" cy="3886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0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5060" y="311319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Persa </a:t>
            </a:r>
            <a:r>
              <a:rPr lang="it-IT" sz="2400" dirty="0"/>
              <a:t>la presenza </a:t>
            </a:r>
            <a:r>
              <a:rPr lang="it-IT" sz="2400" dirty="0" smtClean="0"/>
              <a:t>del «Santo»,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Dio</a:t>
            </a:r>
            <a:r>
              <a:rPr lang="it-IT" sz="2400" dirty="0"/>
              <a:t>, nello scorrere del </a:t>
            </a:r>
            <a:r>
              <a:rPr lang="it-IT" sz="2400" dirty="0" smtClean="0"/>
              <a:t>tempo, svuotando di significato </a:t>
            </a:r>
            <a:r>
              <a:rPr lang="it-IT" sz="2400" dirty="0"/>
              <a:t>e di ragioni la festa comune, di popolo, di </a:t>
            </a:r>
            <a:r>
              <a:rPr lang="it-IT" sz="2400" dirty="0" smtClean="0"/>
              <a:t>famiglia,  ognuno ritaglia come può il </a:t>
            </a:r>
            <a:r>
              <a:rPr lang="it-IT" sz="2400" dirty="0"/>
              <a:t>tempo dello svago, del riposo, della ritualità individuale, </a:t>
            </a:r>
            <a:r>
              <a:rPr lang="it-IT" sz="2400" dirty="0" smtClean="0"/>
              <a:t>il tempo per rigenerarsi per </a:t>
            </a:r>
            <a:r>
              <a:rPr lang="it-IT" sz="2400" dirty="0"/>
              <a:t>produrre, consumare, </a:t>
            </a:r>
            <a:r>
              <a:rPr lang="it-IT" sz="2400" dirty="0" smtClean="0"/>
              <a:t>raggiungere, mantenere</a:t>
            </a:r>
            <a:r>
              <a:rPr lang="it-IT" sz="2400" dirty="0"/>
              <a:t>, </a:t>
            </a:r>
            <a:r>
              <a:rPr lang="it-IT" sz="2400" dirty="0" smtClean="0"/>
              <a:t>perdere ... </a:t>
            </a:r>
          </a:p>
          <a:p>
            <a:r>
              <a:rPr lang="it-IT" sz="2400" dirty="0" smtClean="0"/>
              <a:t>Possiamo vivere solo di presente?</a:t>
            </a:r>
          </a:p>
          <a:p>
            <a:r>
              <a:rPr lang="it-IT" sz="2400" dirty="0" smtClean="0"/>
              <a:t>Stiamo </a:t>
            </a:r>
            <a:r>
              <a:rPr lang="it-IT" sz="2400" dirty="0"/>
              <a:t>ritornando schiavi in </a:t>
            </a:r>
            <a:r>
              <a:rPr lang="it-IT" sz="2400" dirty="0" smtClean="0"/>
              <a:t>una terra di cui non conosciamo il faraone?</a:t>
            </a:r>
          </a:p>
          <a:p>
            <a:r>
              <a:rPr lang="it-IT" sz="2400" dirty="0" smtClean="0"/>
              <a:t>Come </a:t>
            </a:r>
            <a:r>
              <a:rPr lang="it-IT" sz="2400" dirty="0"/>
              <a:t>sarà il futuro per l’uomo ad una </a:t>
            </a:r>
            <a:r>
              <a:rPr lang="it-IT" sz="2400" dirty="0" smtClean="0"/>
              <a:t>sola dimensione</a:t>
            </a:r>
            <a:r>
              <a:rPr lang="it-IT" sz="2400" dirty="0"/>
              <a:t>?</a:t>
            </a:r>
          </a:p>
        </p:txBody>
      </p:sp>
      <p:sp>
        <p:nvSpPr>
          <p:cNvPr id="3" name="Rettangolo 2"/>
          <p:cNvSpPr/>
          <p:nvPr/>
        </p:nvSpPr>
        <p:spPr>
          <a:xfrm>
            <a:off x="5077588" y="4195853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«Fate attenzione dunque a come ascoltate; perché a chi ha sarà dato, ma a chi non ha sarà tolto anche ciò che crede di avere» </a:t>
            </a:r>
            <a:r>
              <a:rPr lang="it-IT" dirty="0"/>
              <a:t>[</a:t>
            </a:r>
            <a:r>
              <a:rPr lang="it-IT" dirty="0" smtClean="0"/>
              <a:t>Lc 8,18].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12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5" y="917905"/>
            <a:ext cx="7058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</a:rPr>
              <a:t>Quindi </a:t>
            </a:r>
            <a:r>
              <a:rPr lang="it-IT" sz="2400" i="1" dirty="0">
                <a:solidFill>
                  <a:schemeClr val="accent6">
                    <a:lumMod val="75000"/>
                  </a:schemeClr>
                </a:solidFill>
              </a:rPr>
              <a:t>nessuno ponga il suo vanto negli uomini, perché tutto è vostro: </a:t>
            </a:r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</a:rPr>
              <a:t>Paolo</a:t>
            </a:r>
            <a:r>
              <a:rPr lang="it-IT" sz="2400" i="1" dirty="0">
                <a:solidFill>
                  <a:schemeClr val="accent6">
                    <a:lumMod val="75000"/>
                  </a:schemeClr>
                </a:solidFill>
              </a:rPr>
              <a:t>, Apollo, </a:t>
            </a:r>
            <a:r>
              <a:rPr lang="it-IT" sz="2400" i="1" dirty="0" err="1">
                <a:solidFill>
                  <a:schemeClr val="accent6">
                    <a:lumMod val="75000"/>
                  </a:schemeClr>
                </a:solidFill>
              </a:rPr>
              <a:t>Cefa</a:t>
            </a:r>
            <a:r>
              <a:rPr lang="it-IT" sz="2400" i="1" dirty="0">
                <a:solidFill>
                  <a:schemeClr val="accent6">
                    <a:lumMod val="75000"/>
                  </a:schemeClr>
                </a:solidFill>
              </a:rPr>
              <a:t>, il mondo, la vita, la morte, il presente, il futuro: tutto è vostro! </a:t>
            </a:r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</a:rPr>
              <a:t>Ma </a:t>
            </a:r>
            <a:r>
              <a:rPr lang="it-IT" sz="2400" i="1" dirty="0">
                <a:solidFill>
                  <a:schemeClr val="accent6">
                    <a:lumMod val="75000"/>
                  </a:schemeClr>
                </a:solidFill>
              </a:rPr>
              <a:t>voi siete di Cristo e Cristo è di Dio</a:t>
            </a:r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it-IT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 smtClean="0"/>
              <a:t>[1Cor 3,21-23]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825277" y="2636912"/>
            <a:ext cx="7075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accent6">
                    <a:lumMod val="75000"/>
                  </a:schemeClr>
                </a:solidFill>
              </a:rPr>
              <a:t>So soltanto questo: dimenticando ciò che mi sta alle spalle e proteso verso ciò che mi sta di fronte, </a:t>
            </a:r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</a:rPr>
              <a:t>corro </a:t>
            </a:r>
            <a:r>
              <a:rPr lang="it-IT" sz="2400" i="1" dirty="0">
                <a:solidFill>
                  <a:schemeClr val="accent6">
                    <a:lumMod val="75000"/>
                  </a:schemeClr>
                </a:solidFill>
              </a:rPr>
              <a:t>verso la mèta, al premio che Dio ci chiama a ricevere lassù, in Cristo Gesù</a:t>
            </a:r>
            <a:r>
              <a:rPr lang="it-IT" sz="24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it-IT" dirty="0" smtClean="0"/>
              <a:t>[Fil 3,13-14]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1918" y="271574"/>
            <a:ext cx="4195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Protesi verso il futuro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613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d/Museo_di_santa_maria_novella,_cappellone_degli_spagnoli,_affreschi_di_andrea_di_bonaiuto_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908720"/>
            <a:ext cx="4991100" cy="3262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364088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solidFill>
                  <a:schemeClr val="bg1"/>
                </a:solidFill>
              </a:rPr>
              <a:t>www.lucianocantini.it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47667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 quanto spazio e tempo siano limiti della esperienza, dell’azione e del linguaggio umano, il pensiero dell’uomo riesce ad andare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«oltre» </a:t>
            </a:r>
            <a:r>
              <a:rPr lang="it-IT" sz="2400" dirty="0" smtClean="0"/>
              <a:t>per intuire dimensioni che non gli sono proprie: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2627784" y="204633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smtClean="0">
                <a:solidFill>
                  <a:schemeClr val="accent6">
                    <a:lumMod val="50000"/>
                  </a:schemeClr>
                </a:solidFill>
              </a:rPr>
              <a:t>DIO</a:t>
            </a:r>
            <a:r>
              <a:rPr lang="it-IT" sz="2400" dirty="0" smtClean="0"/>
              <a:t> </a:t>
            </a:r>
            <a:r>
              <a:rPr lang="it-IT" sz="2400" dirty="0"/>
              <a:t>che è oltre lo spazio e il tempo, creatore dello spazio e del tempo per l’uomo.</a:t>
            </a:r>
          </a:p>
        </p:txBody>
      </p:sp>
    </p:spTree>
    <p:extLst>
      <p:ext uri="{BB962C8B-B14F-4D97-AF65-F5344CB8AC3E}">
        <p14:creationId xmlns:p14="http://schemas.microsoft.com/office/powerpoint/2010/main" val="40779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79912" y="183012"/>
            <a:ext cx="51526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/>
              <a:t>Creando l’universo Dio ha creato il tempo. </a:t>
            </a:r>
            <a:endParaRPr lang="it-IT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/>
              <a:t>Da </a:t>
            </a:r>
            <a:r>
              <a:rPr lang="it-IT" sz="2400" dirty="0"/>
              <a:t>Lui viene l’inizio del tempo, come pure ogni suo successivo </a:t>
            </a:r>
            <a:r>
              <a:rPr lang="it-IT" sz="2400" dirty="0" smtClean="0"/>
              <a:t>sviluppo.</a:t>
            </a:r>
            <a:endParaRPr lang="it-IT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/>
              <a:t>Il tempo è dunque dono di Dio. Continuamente creato da Dio, sta nelle sue mani. Egli ne guida lo sviluppo secondo i suoi disegni. Ogni giorno è per noi un dono dell’amore divino. </a:t>
            </a:r>
            <a:endParaRPr lang="it-IT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400" dirty="0" smtClean="0"/>
              <a:t>Dio </a:t>
            </a:r>
            <a:r>
              <a:rPr lang="it-IT" sz="2400" dirty="0"/>
              <a:t>è signore del tempo non soltanto come creatore del mondo, ma anche come autore della nuova creazione in Cristo. </a:t>
            </a:r>
            <a:endParaRPr lang="it-IT" sz="2400" dirty="0" smtClean="0"/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it-IT" i="1" dirty="0" smtClean="0"/>
              <a:t>[</a:t>
            </a:r>
            <a:r>
              <a:rPr lang="it-IT" i="1" dirty="0"/>
              <a:t>Giovanni Paolo II – 19.11.97</a:t>
            </a:r>
            <a:r>
              <a:rPr lang="it-IT" i="1" dirty="0" smtClean="0"/>
              <a:t>]</a:t>
            </a:r>
            <a:endParaRPr lang="it-IT" i="1" dirty="0"/>
          </a:p>
        </p:txBody>
      </p:sp>
      <p:pic>
        <p:nvPicPr>
          <p:cNvPr id="1026" name="Picture 2" descr="http://www.internetmonk.com/wp-content/uploads/default_luther_bible_exc_02_0706141537_id_45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12368" cy="4978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60648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</a:t>
            </a:r>
            <a:r>
              <a:rPr lang="it-IT" sz="2400" dirty="0" smtClean="0"/>
              <a:t>tempo in senso assoluto </a:t>
            </a:r>
            <a:r>
              <a:rPr lang="it-IT" sz="2400" dirty="0"/>
              <a:t>non </a:t>
            </a:r>
            <a:r>
              <a:rPr lang="it-IT" sz="2400" dirty="0" smtClean="0"/>
              <a:t>esiste: è solo una idea. Comincia ad esistere per l’uomo quando cerca </a:t>
            </a:r>
            <a:r>
              <a:rPr lang="it-IT" sz="2400" dirty="0"/>
              <a:t>di misurarlo.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2" b="99349" l="258" r="99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162" y="1484784"/>
            <a:ext cx="3680798" cy="4373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251520" y="1628800"/>
            <a:ext cx="47160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Egli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stesso mi ha concesso la conoscenza autentica delle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cose, per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comprendere la struttura del mondo e la forza dei suoi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elementi, il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principio, la fine e il mezzo dei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tempi, l'alternarsi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dei solstizi e il susseguirsi delle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stagioni, i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cicli dell'anno e la posizione degli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astri </a:t>
            </a:r>
            <a:r>
              <a:rPr lang="it-IT" dirty="0" smtClean="0"/>
              <a:t>[</a:t>
            </a:r>
            <a:r>
              <a:rPr lang="it-IT" dirty="0" err="1" smtClean="0"/>
              <a:t>Sap</a:t>
            </a:r>
            <a:r>
              <a:rPr lang="it-IT" dirty="0" smtClean="0"/>
              <a:t> 7,17-19]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03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476672"/>
            <a:ext cx="853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Esiste </a:t>
            </a:r>
            <a:r>
              <a:rPr lang="it-IT" sz="2400" dirty="0" smtClean="0"/>
              <a:t>il </a:t>
            </a:r>
            <a:r>
              <a:rPr lang="it-IT" sz="2400" dirty="0"/>
              <a:t>tempo della </a:t>
            </a:r>
            <a:r>
              <a:rPr lang="it-IT" sz="2400" dirty="0" smtClean="0"/>
              <a:t>natura, nella sue dimensioni ciclica </a:t>
            </a:r>
            <a:r>
              <a:rPr lang="it-IT" sz="2400" dirty="0"/>
              <a:t>e </a:t>
            </a:r>
            <a:r>
              <a:rPr lang="it-IT" sz="2400" dirty="0" smtClean="0"/>
              <a:t>lineare.</a:t>
            </a:r>
          </a:p>
          <a:p>
            <a:r>
              <a:rPr lang="it-IT" sz="2400" dirty="0"/>
              <a:t>T</a:t>
            </a:r>
            <a:r>
              <a:rPr lang="it-IT" sz="2400" dirty="0" smtClean="0"/>
              <a:t>ra </a:t>
            </a:r>
            <a:r>
              <a:rPr lang="it-IT" sz="2400" dirty="0"/>
              <a:t>gli uomini c’è </a:t>
            </a:r>
            <a:r>
              <a:rPr lang="it-IT" sz="2400" dirty="0" smtClean="0"/>
              <a:t>il tempo misurato dall’orologio e dal calendario, ma anche quello misurato dagli </a:t>
            </a:r>
            <a:r>
              <a:rPr lang="it-IT" sz="2400" dirty="0"/>
              <a:t>eventi. </a:t>
            </a:r>
            <a:endParaRPr lang="it-IT" sz="2400" dirty="0" smtClean="0"/>
          </a:p>
          <a:p>
            <a:r>
              <a:rPr lang="it-IT" sz="2400" dirty="0" smtClean="0"/>
              <a:t>Sono </a:t>
            </a:r>
            <a:r>
              <a:rPr lang="it-IT" sz="2400" dirty="0"/>
              <a:t>gli intervalli sociali che creano il tempo </a:t>
            </a:r>
            <a:r>
              <a:rPr lang="it-IT" sz="2400" dirty="0" smtClean="0"/>
              <a:t>e variano </a:t>
            </a:r>
            <a:r>
              <a:rPr lang="it-IT" sz="2400" dirty="0"/>
              <a:t>da cultura a </a:t>
            </a:r>
            <a:r>
              <a:rPr lang="it-IT" sz="2400" dirty="0" smtClean="0"/>
              <a:t>cultura. 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3959424" y="2415664"/>
            <a:ext cx="49685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Tutto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ha il suo momento, e ogni evento ha il suo tempo sotto il cielo.</a:t>
            </a:r>
          </a:p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C'è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un tempo per nascere e un tempo per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morire, un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tempo per piantare e un tempo per sradicare quel che si è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piantato. Un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tempo per uccidere e un tempo per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curare, un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tempo per demolire e un tempo per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costruire. </a:t>
            </a:r>
          </a:p>
          <a:p>
            <a:pPr algn="r"/>
            <a:r>
              <a:rPr lang="it-IT" dirty="0" smtClean="0"/>
              <a:t>[</a:t>
            </a:r>
            <a:r>
              <a:rPr lang="it-IT" dirty="0" err="1" smtClean="0"/>
              <a:t>Qo</a:t>
            </a:r>
            <a:r>
              <a:rPr lang="it-IT" dirty="0" smtClean="0"/>
              <a:t> </a:t>
            </a:r>
            <a:r>
              <a:rPr lang="it-IT" dirty="0"/>
              <a:t>3</a:t>
            </a:r>
            <a:r>
              <a:rPr lang="it-IT" dirty="0" smtClean="0"/>
              <a:t>,1-3 …]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3218758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02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77780" y="332654"/>
            <a:ext cx="8254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Il popolo d’Israele vive la relazione con il tempo in quanto sede degli avvenimenti della salvezza o della loro memoria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284143" y="3717032"/>
            <a:ext cx="46542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«Gli Israeliti celebreranno la Pasqua nel tempo stabilito.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celebrerete nel tempo stabilito, il giorno quattordici di questo mese tra le due sere; la celebrerete secondo tutte le leggi e secondo tutte le prescrizioni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it-IT" dirty="0" smtClean="0"/>
              <a:t>[Nm 9, 2-3].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8" b="99780" l="1917" r="983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071642"/>
            <a:ext cx="3795638" cy="5094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251520" y="1340768"/>
            <a:ext cx="4677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Questo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mese sarà per voi l’inizio dei mesi… Questo giorno sarà per voi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un memoriale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, lo celebrerete come festa del Signore: di generazione in generazione,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lo celebrerete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come un rito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perenne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/>
              <a:t>[</a:t>
            </a:r>
            <a:r>
              <a:rPr lang="it-IT" dirty="0" smtClean="0"/>
              <a:t>Es 12,14]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92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068960"/>
            <a:ext cx="8616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Mille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anni, ai tuoi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occhi, sono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come il giorno di ieri che è 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passato, come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un turno di veglia nella notte</a:t>
            </a:r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smtClean="0"/>
              <a:t>[Sal 90,4]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194619" y="4221088"/>
            <a:ext cx="36243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Quello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che accade, già è stato; quello che sarà, già è avvenuto. Solo Dio può cercare ciò che ormai è scomparso. </a:t>
            </a:r>
            <a:r>
              <a:rPr lang="it-IT" dirty="0"/>
              <a:t>[</a:t>
            </a:r>
            <a:r>
              <a:rPr lang="it-IT" dirty="0" err="1"/>
              <a:t>Qo</a:t>
            </a:r>
            <a:r>
              <a:rPr lang="it-IT" dirty="0"/>
              <a:t> 3,15]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1787" y="1772816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i="1" dirty="0" smtClean="0">
                <a:solidFill>
                  <a:schemeClr val="accent6">
                    <a:lumMod val="50000"/>
                  </a:schemeClr>
                </a:solidFill>
              </a:rPr>
              <a:t>Egli </a:t>
            </a:r>
            <a:r>
              <a:rPr lang="it-IT" sz="2400" i="1" dirty="0">
                <a:solidFill>
                  <a:schemeClr val="accent6">
                    <a:lumMod val="50000"/>
                  </a:schemeClr>
                </a:solidFill>
              </a:rPr>
              <a:t>ha fatto bella ogni cosa a suo tempo; inoltre ha posto nel loro cuore la durata dei tempi, senza però che gli uomini possano trovare la ragione di ciò che Dio compie dal principio alla fine. </a:t>
            </a:r>
            <a:r>
              <a:rPr lang="it-IT" dirty="0" smtClean="0"/>
              <a:t>[</a:t>
            </a:r>
            <a:r>
              <a:rPr lang="it-IT" dirty="0" err="1"/>
              <a:t>Qo</a:t>
            </a:r>
            <a:r>
              <a:rPr lang="it-IT" dirty="0"/>
              <a:t> </a:t>
            </a:r>
            <a:r>
              <a:rPr lang="it-IT" dirty="0" smtClean="0"/>
              <a:t>3,11]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251519" y="332656"/>
            <a:ext cx="8616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Se il tempo va oltre l'uomo</a:t>
            </a:r>
            <a:r>
              <a:rPr lang="it-IT" sz="2400" dirty="0" smtClean="0"/>
              <a:t>, </a:t>
            </a:r>
            <a:r>
              <a:rPr lang="it-IT" sz="2400" dirty="0"/>
              <a:t>p</a:t>
            </a:r>
            <a:r>
              <a:rPr lang="it-IT" sz="2400" dirty="0" smtClean="0"/>
              <a:t>oiché </a:t>
            </a:r>
            <a:r>
              <a:rPr lang="it-IT" sz="2400" dirty="0"/>
              <a:t>l'uomo non controlla né il suo inizio né la sua </a:t>
            </a:r>
            <a:r>
              <a:rPr lang="it-IT" sz="2400" dirty="0" smtClean="0"/>
              <a:t>fine, </a:t>
            </a:r>
            <a:r>
              <a:rPr lang="it-IT" sz="2400" dirty="0"/>
              <a:t>come può essere misurato? Il tempo sembra piuttosto misurare l'uomo.</a:t>
            </a:r>
          </a:p>
        </p:txBody>
      </p:sp>
    </p:spTree>
    <p:extLst>
      <p:ext uri="{BB962C8B-B14F-4D97-AF65-F5344CB8AC3E}">
        <p14:creationId xmlns:p14="http://schemas.microsoft.com/office/powerpoint/2010/main" val="326962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73323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Dio non ha tempo</a:t>
            </a:r>
            <a:r>
              <a:rPr lang="it-IT" sz="2400" dirty="0" smtClean="0"/>
              <a:t>… noi diciamo che è eterno.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35696" y="2708920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/>
              <a:t>L’eternità non come dilatazione infinita del presente, neppure come prolungamento del tempo cronologico, nel passato e nel </a:t>
            </a:r>
            <a:r>
              <a:rPr lang="it-IT" sz="2400" dirty="0" smtClean="0"/>
              <a:t>futuro</a:t>
            </a:r>
            <a:r>
              <a:rPr lang="it-IT" sz="2400" dirty="0"/>
              <a:t> </a:t>
            </a:r>
            <a:r>
              <a:rPr lang="it-IT" sz="2400" dirty="0" smtClean="0"/>
              <a:t>…</a:t>
            </a:r>
          </a:p>
          <a:p>
            <a:pPr lvl="0"/>
            <a:r>
              <a:rPr lang="it-IT" sz="2400" dirty="0" smtClean="0"/>
              <a:t>piuttosto </a:t>
            </a:r>
            <a:r>
              <a:rPr lang="it-IT" sz="2400" dirty="0"/>
              <a:t>come annullamento del </a:t>
            </a:r>
            <a:r>
              <a:rPr lang="it-IT" sz="2400" dirty="0" smtClean="0"/>
              <a:t>«</a:t>
            </a:r>
            <a:r>
              <a:rPr lang="it-IT" sz="2400" i="1" dirty="0" err="1" smtClean="0"/>
              <a:t>kronos</a:t>
            </a:r>
            <a:r>
              <a:rPr lang="it-IT" sz="2400" dirty="0" smtClean="0"/>
              <a:t>» </a:t>
            </a:r>
            <a:r>
              <a:rPr lang="it-IT" sz="2400" dirty="0"/>
              <a:t>in un presente continuo.</a:t>
            </a:r>
          </a:p>
        </p:txBody>
      </p:sp>
    </p:spTree>
    <p:extLst>
      <p:ext uri="{BB962C8B-B14F-4D97-AF65-F5344CB8AC3E}">
        <p14:creationId xmlns:p14="http://schemas.microsoft.com/office/powerpoint/2010/main" val="36598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eri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alberi 1</Template>
  <TotalTime>0</TotalTime>
  <Words>2298</Words>
  <Application>Microsoft Office PowerPoint</Application>
  <PresentationFormat>Presentazione su schermo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alberi 1</vt:lpstr>
      <vt:lpstr>tra  Passato Presente  e Futuro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2013-06-15T04:06:22Z</dcterms:created>
  <dcterms:modified xsi:type="dcterms:W3CDTF">2013-06-15T04:09:14Z</dcterms:modified>
</cp:coreProperties>
</file>